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65" r:id="rId4"/>
    <p:sldId id="259" r:id="rId5"/>
    <p:sldId id="264" r:id="rId6"/>
    <p:sldId id="257" r:id="rId7"/>
    <p:sldId id="268" r:id="rId8"/>
    <p:sldId id="269" r:id="rId9"/>
    <p:sldId id="278" r:id="rId10"/>
    <p:sldId id="279" r:id="rId11"/>
    <p:sldId id="277" r:id="rId12"/>
    <p:sldId id="266" r:id="rId13"/>
    <p:sldId id="270" r:id="rId14"/>
    <p:sldId id="267" r:id="rId15"/>
    <p:sldId id="272" r:id="rId16"/>
    <p:sldId id="262" r:id="rId17"/>
    <p:sldId id="273" r:id="rId18"/>
    <p:sldId id="282" r:id="rId19"/>
    <p:sldId id="283" r:id="rId20"/>
    <p:sldId id="284" r:id="rId21"/>
    <p:sldId id="285" r:id="rId22"/>
    <p:sldId id="286" r:id="rId23"/>
    <p:sldId id="263" r:id="rId24"/>
  </p:sldIdLst>
  <p:sldSz cx="9144000" cy="6858000" type="screen4x3"/>
  <p:notesSz cx="7559675" cy="10691813"/>
  <p:defaultTextStyle>
    <a:defPPr>
      <a:defRPr lang="en-K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1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6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3" descr="J:\Business\KENET\Transforming-EdthroughICT.png"/>
          <p:cNvPicPr/>
          <p:nvPr/>
        </p:nvPicPr>
        <p:blipFill>
          <a:blip r:embed="rId2"/>
          <a:srcRect l="75272" t="21402" r="13940" b="42866"/>
          <a:stretch/>
        </p:blipFill>
        <p:spPr>
          <a:xfrm>
            <a:off x="285840" y="0"/>
            <a:ext cx="428040" cy="356400"/>
          </a:xfrm>
          <a:prstGeom prst="rect">
            <a:avLst/>
          </a:prstGeom>
          <a:ln w="0">
            <a:noFill/>
          </a:ln>
        </p:spPr>
      </p:pic>
      <p:sp>
        <p:nvSpPr>
          <p:cNvPr id="77" name="CustomShape 1"/>
          <p:cNvSpPr/>
          <p:nvPr/>
        </p:nvSpPr>
        <p:spPr>
          <a:xfrm flipH="1" flipV="1">
            <a:off x="-643680" y="-357120"/>
            <a:ext cx="10164240" cy="483300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" name="TextShape 2"/>
          <p:cNvSpPr/>
          <p:nvPr/>
        </p:nvSpPr>
        <p:spPr>
          <a:xfrm>
            <a:off x="640080" y="4476240"/>
            <a:ext cx="7882920" cy="1704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" name="CustomShape 3"/>
          <p:cNvSpPr/>
          <p:nvPr/>
        </p:nvSpPr>
        <p:spPr>
          <a:xfrm>
            <a:off x="640080" y="6059520"/>
            <a:ext cx="8503560" cy="8064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" name="CustomShape 4"/>
          <p:cNvSpPr/>
          <p:nvPr/>
        </p:nvSpPr>
        <p:spPr>
          <a:xfrm>
            <a:off x="2377440" y="6583680"/>
            <a:ext cx="658332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1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5000760" y="73800"/>
            <a:ext cx="3885480" cy="1308240"/>
          </a:xfrm>
          <a:prstGeom prst="rect">
            <a:avLst/>
          </a:prstGeom>
          <a:ln w="0">
            <a:noFill/>
          </a:ln>
        </p:spPr>
      </p:pic>
      <p:sp>
        <p:nvSpPr>
          <p:cNvPr id="82" name="TextShape 5"/>
          <p:cNvSpPr/>
          <p:nvPr/>
        </p:nvSpPr>
        <p:spPr>
          <a:xfrm>
            <a:off x="785880" y="2133000"/>
            <a:ext cx="6071400" cy="208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70000"/>
              </a:lnSpc>
              <a:buNone/>
            </a:pPr>
            <a:br>
              <a:rPr sz="1800"/>
            </a:br>
            <a:endParaRPr lang="en-US" sz="1800" b="0" strike="noStrike" spc="-1">
              <a:latin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83240" y="4983120"/>
            <a:ext cx="8960760" cy="542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3800" b="1" strike="noStrike" spc="-1" dirty="0">
                <a:latin typeface="Garamond" panose="02020404030301010803" pitchFamily="18" charset="0"/>
              </a:rPr>
              <a:t>Future of Identity and Trust in Education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4_1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7" name="Picture 4_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108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7E6563-9C9C-478A-8116-3E2050FABC01}"/>
              </a:ext>
            </a:extLst>
          </p:cNvPr>
          <p:cNvSpPr txBox="1"/>
          <p:nvPr/>
        </p:nvSpPr>
        <p:spPr>
          <a:xfrm>
            <a:off x="631918" y="867423"/>
            <a:ext cx="78477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Garamond" panose="02020404030301010803" pitchFamily="18" charset="0"/>
              </a:rPr>
              <a:t>Decentralized Identity (DID) and Verifiable Credentials (VCs)</a:t>
            </a:r>
            <a:endParaRPr lang="en-KE" sz="3200" b="1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4DE114-3B8C-43F9-845F-599884679DFB}"/>
              </a:ext>
            </a:extLst>
          </p:cNvPr>
          <p:cNvSpPr txBox="1"/>
          <p:nvPr/>
        </p:nvSpPr>
        <p:spPr>
          <a:xfrm>
            <a:off x="899752" y="2653491"/>
            <a:ext cx="7343775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GB" sz="2400" dirty="0">
                <a:latin typeface="Garamond" panose="02020404030301010803" pitchFamily="18" charset="0"/>
              </a:rPr>
              <a:t>Practical Education Applications:</a:t>
            </a:r>
          </a:p>
          <a:p>
            <a:pPr marL="742950" lvl="1" indent="-285750">
              <a:spcAft>
                <a:spcPts val="22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Digital degrees and certificates </a:t>
            </a:r>
            <a:r>
              <a:rPr lang="en-GB" dirty="0">
                <a:latin typeface="Garamond" panose="02020404030301010803" pitchFamily="18" charset="0"/>
              </a:rPr>
              <a:t>– Instantly verifiable by employers</a:t>
            </a:r>
          </a:p>
          <a:p>
            <a:pPr marL="742950" lvl="1" indent="-285750">
              <a:spcAft>
                <a:spcPts val="22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Lifelong learning records </a:t>
            </a:r>
            <a:r>
              <a:rPr lang="en-GB" dirty="0">
                <a:latin typeface="Garamond" panose="02020404030301010803" pitchFamily="18" charset="0"/>
              </a:rPr>
              <a:t>– Portable across institutions</a:t>
            </a:r>
          </a:p>
          <a:p>
            <a:pPr marL="742950" lvl="1" indent="-285750">
              <a:spcAft>
                <a:spcPts val="22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Secure students transfers</a:t>
            </a:r>
            <a:r>
              <a:rPr lang="en-GB" dirty="0">
                <a:latin typeface="Garamond" panose="02020404030301010803" pitchFamily="18" charset="0"/>
              </a:rPr>
              <a:t> – Between educational institutions</a:t>
            </a:r>
          </a:p>
          <a:p>
            <a:pPr marL="742950" lvl="1" indent="-285750">
              <a:spcAft>
                <a:spcPts val="22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Research collaboration access </a:t>
            </a:r>
            <a:r>
              <a:rPr lang="en-GB" dirty="0">
                <a:latin typeface="Garamond" panose="02020404030301010803" pitchFamily="18" charset="0"/>
              </a:rPr>
              <a:t>– Temporary, recoverable credentials</a:t>
            </a:r>
            <a:endParaRPr lang="en-KE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976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4_1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7" name="Picture 4_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108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2CE9DD-AE5F-4609-BC25-142A8BC8BA48}"/>
              </a:ext>
            </a:extLst>
          </p:cNvPr>
          <p:cNvSpPr txBox="1"/>
          <p:nvPr/>
        </p:nvSpPr>
        <p:spPr>
          <a:xfrm>
            <a:off x="582805" y="817247"/>
            <a:ext cx="81291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Garamond" panose="02020404030301010803" pitchFamily="18" charset="0"/>
              </a:rPr>
              <a:t>Cloud-Based Identity and Access Management (IAM) for Remote Learning</a:t>
            </a:r>
            <a:endParaRPr lang="en-KE" sz="2800" b="1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2110C0-C826-4A43-A697-8D1FD3E8DB57}"/>
              </a:ext>
            </a:extLst>
          </p:cNvPr>
          <p:cNvSpPr txBox="1"/>
          <p:nvPr/>
        </p:nvSpPr>
        <p:spPr>
          <a:xfrm>
            <a:off x="422031" y="2351314"/>
            <a:ext cx="8289890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GB" sz="2000" b="1" dirty="0">
                <a:latin typeface="Garamond" panose="02020404030301010803" pitchFamily="18" charset="0"/>
              </a:rPr>
              <a:t>Cloud Identity and Access Management (</a:t>
            </a:r>
            <a:r>
              <a:rPr lang="en-GB" sz="2000" b="1" dirty="0" err="1">
                <a:latin typeface="Garamond" panose="02020404030301010803" pitchFamily="18" charset="0"/>
              </a:rPr>
              <a:t>IDaaS</a:t>
            </a:r>
            <a:r>
              <a:rPr lang="en-GB" sz="2000" b="1" dirty="0">
                <a:latin typeface="Garamond" panose="02020404030301010803" pitchFamily="18" charset="0"/>
              </a:rPr>
              <a:t>) </a:t>
            </a:r>
            <a:r>
              <a:rPr lang="en-GB" sz="2000" dirty="0">
                <a:latin typeface="Garamond" panose="02020404030301010803" pitchFamily="18" charset="0"/>
              </a:rPr>
              <a:t>– Institutions centralize account management and SSO in scalable cloud services.</a:t>
            </a:r>
          </a:p>
          <a:p>
            <a:pPr algn="ctr">
              <a:spcAft>
                <a:spcPts val="3000"/>
              </a:spcAft>
            </a:pPr>
            <a:r>
              <a:rPr lang="en-GB" sz="2000" dirty="0">
                <a:latin typeface="Garamond" panose="02020404030301010803" pitchFamily="18" charset="0"/>
              </a:rPr>
              <a:t>User Identity Database hosted on the cloud (e.g. in Google Workspace, Azure AD, AWS IAM, or open-source solutions </a:t>
            </a:r>
            <a:r>
              <a:rPr lang="en-GB" sz="2000" dirty="0" err="1">
                <a:latin typeface="Garamond" panose="02020404030301010803" pitchFamily="18" charset="0"/>
              </a:rPr>
              <a:t>Keycloak</a:t>
            </a:r>
            <a:r>
              <a:rPr lang="en-GB" sz="2000" dirty="0">
                <a:latin typeface="Garamond" panose="02020404030301010803" pitchFamily="18" charset="0"/>
              </a:rPr>
              <a:t>, </a:t>
            </a:r>
            <a:r>
              <a:rPr lang="en-GB" sz="2000" dirty="0" err="1">
                <a:latin typeface="Garamond" panose="02020404030301010803" pitchFamily="18" charset="0"/>
              </a:rPr>
              <a:t>Gluu</a:t>
            </a:r>
            <a:r>
              <a:rPr lang="en-GB" sz="2000" dirty="0">
                <a:latin typeface="Garamond" panose="02020404030301010803" pitchFamily="18" charset="0"/>
              </a:rPr>
              <a:t>)</a:t>
            </a:r>
          </a:p>
          <a:p>
            <a:pPr algn="ctr">
              <a:spcAft>
                <a:spcPts val="3000"/>
              </a:spcAft>
            </a:pPr>
            <a:r>
              <a:rPr lang="en-GB" sz="2000" dirty="0">
                <a:latin typeface="Garamond" panose="02020404030301010803" pitchFamily="18" charset="0"/>
              </a:rPr>
              <a:t>Cloud IAM (</a:t>
            </a:r>
            <a:r>
              <a:rPr lang="en-GB" sz="2000" dirty="0" err="1">
                <a:latin typeface="Garamond" panose="02020404030301010803" pitchFamily="18" charset="0"/>
              </a:rPr>
              <a:t>IDaaS</a:t>
            </a:r>
            <a:r>
              <a:rPr lang="en-GB" sz="2000" dirty="0">
                <a:latin typeface="Garamond" panose="02020404030301010803" pitchFamily="18" charset="0"/>
              </a:rPr>
              <a:t>) grows rapidly across Kenyan Educational and Research institutions, driven by increased remote learning and collaborative research demands.</a:t>
            </a:r>
          </a:p>
          <a:p>
            <a:endParaRPr lang="en-GB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15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4_1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7" name="Picture 4_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108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D7DB08-E989-4385-98FD-B5299407CBAF}"/>
              </a:ext>
            </a:extLst>
          </p:cNvPr>
          <p:cNvSpPr txBox="1"/>
          <p:nvPr/>
        </p:nvSpPr>
        <p:spPr>
          <a:xfrm>
            <a:off x="582805" y="817247"/>
            <a:ext cx="81291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Garamond" panose="02020404030301010803" pitchFamily="18" charset="0"/>
              </a:rPr>
              <a:t>Cloud-Based Identity and Access Management (IAM) for Remote Learning</a:t>
            </a:r>
            <a:endParaRPr lang="en-KE" sz="2800" b="1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1BB73F-6190-40A9-ADD4-4FF3A5A3FBCC}"/>
              </a:ext>
            </a:extLst>
          </p:cNvPr>
          <p:cNvSpPr txBox="1"/>
          <p:nvPr/>
        </p:nvSpPr>
        <p:spPr>
          <a:xfrm>
            <a:off x="752475" y="2122620"/>
            <a:ext cx="7959446" cy="4334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0"/>
              </a:spcAft>
            </a:pPr>
            <a:r>
              <a:rPr lang="en-GB" sz="2400" b="1" dirty="0">
                <a:latin typeface="Garamond" panose="02020404030301010803" pitchFamily="18" charset="0"/>
              </a:rPr>
              <a:t>Core features:</a:t>
            </a:r>
          </a:p>
          <a:p>
            <a:pPr marL="742950" lvl="1" indent="-285750"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Central user lifecycle management, SSO across apps, secure provisioning (add/remove users).</a:t>
            </a:r>
          </a:p>
          <a:p>
            <a:pPr marL="742950" lvl="1" indent="-285750"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Role-based access, granular permissions.</a:t>
            </a:r>
          </a:p>
          <a:p>
            <a:pPr marL="742950" lvl="1" indent="-285750">
              <a:spcAft>
                <a:spcPts val="4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Multi-factor and </a:t>
            </a:r>
            <a:r>
              <a:rPr lang="en-GB" sz="2000" dirty="0" err="1">
                <a:latin typeface="Garamond" panose="02020404030301010803" pitchFamily="18" charset="0"/>
              </a:rPr>
              <a:t>passwordless</a:t>
            </a:r>
            <a:r>
              <a:rPr lang="en-GB" sz="2000" dirty="0">
                <a:latin typeface="Garamond" panose="02020404030301010803" pitchFamily="18" charset="0"/>
              </a:rPr>
              <a:t> authentication.</a:t>
            </a:r>
          </a:p>
          <a:p>
            <a:pPr>
              <a:spcAft>
                <a:spcPts val="1800"/>
              </a:spcAft>
            </a:pPr>
            <a:r>
              <a:rPr lang="en-GB" sz="2000" b="1" dirty="0">
                <a:latin typeface="Garamond" panose="02020404030301010803" pitchFamily="18" charset="0"/>
              </a:rPr>
              <a:t>Platforms: </a:t>
            </a:r>
            <a:r>
              <a:rPr lang="en-GB" sz="2000" dirty="0">
                <a:latin typeface="Garamond" panose="02020404030301010803" pitchFamily="18" charset="0"/>
              </a:rPr>
              <a:t>Open-source alternatives to AD (e.g., </a:t>
            </a:r>
            <a:r>
              <a:rPr lang="en-GB" sz="2000" dirty="0" err="1">
                <a:latin typeface="Garamond" panose="02020404030301010803" pitchFamily="18" charset="0"/>
              </a:rPr>
              <a:t>OpenLDAP</a:t>
            </a:r>
            <a:r>
              <a:rPr lang="en-GB" sz="2000" dirty="0">
                <a:latin typeface="Garamond" panose="02020404030301010803" pitchFamily="18" charset="0"/>
              </a:rPr>
              <a:t>, </a:t>
            </a:r>
            <a:r>
              <a:rPr lang="en-GB" sz="2000" dirty="0" err="1">
                <a:latin typeface="Garamond" panose="02020404030301010803" pitchFamily="18" charset="0"/>
              </a:rPr>
              <a:t>Univention</a:t>
            </a:r>
            <a:r>
              <a:rPr lang="en-GB" sz="2000" dirty="0">
                <a:latin typeface="Garamond" panose="02020404030301010803" pitchFamily="18" charset="0"/>
              </a:rPr>
              <a:t>, </a:t>
            </a:r>
            <a:r>
              <a:rPr lang="en-GB" sz="2000" dirty="0" err="1">
                <a:latin typeface="Garamond" panose="02020404030301010803" pitchFamily="18" charset="0"/>
              </a:rPr>
              <a:t>Gluu</a:t>
            </a:r>
            <a:r>
              <a:rPr lang="en-GB" sz="2000" dirty="0">
                <a:latin typeface="Garamond" panose="02020404030301010803" pitchFamily="18" charset="0"/>
              </a:rPr>
              <a:t>, FreeIPA), cloud-first directories (e.g., Google Identity, Azure AD, AWS IAM), specialized ERP-integrated products.</a:t>
            </a:r>
            <a:endParaRPr lang="en-KE" sz="2000" dirty="0">
              <a:latin typeface="Garamond" panose="02020404030301010803" pitchFamily="18" charset="0"/>
            </a:endParaRPr>
          </a:p>
          <a:p>
            <a:pPr lvl="1">
              <a:spcAft>
                <a:spcPts val="1800"/>
              </a:spcAft>
            </a:pPr>
            <a:endParaRPr lang="en-GB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597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4_1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7" name="Picture 4_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108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01DC4A-4745-44A6-B89A-CFB8F029F5B9}"/>
              </a:ext>
            </a:extLst>
          </p:cNvPr>
          <p:cNvSpPr txBox="1"/>
          <p:nvPr/>
        </p:nvSpPr>
        <p:spPr>
          <a:xfrm>
            <a:off x="582805" y="817247"/>
            <a:ext cx="81291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Garamond" panose="02020404030301010803" pitchFamily="18" charset="0"/>
              </a:rPr>
              <a:t>Cloud-Based Identity and Access Management (IAM) for Remote Learning</a:t>
            </a:r>
            <a:endParaRPr lang="en-KE" sz="2800" b="1" dirty="0">
              <a:latin typeface="Garamond" panose="02020404030301010803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5E7FD8-1D52-4DE2-8AC3-0E7B46635CBA}"/>
              </a:ext>
            </a:extLst>
          </p:cNvPr>
          <p:cNvSpPr txBox="1"/>
          <p:nvPr/>
        </p:nvSpPr>
        <p:spPr>
          <a:xfrm>
            <a:off x="934362" y="2228612"/>
            <a:ext cx="74260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Garamond" panose="02020404030301010803" pitchFamily="18" charset="0"/>
              </a:rPr>
              <a:t>Hybrid IAM Architecture</a:t>
            </a:r>
          </a:p>
          <a:p>
            <a:pPr algn="ctr"/>
            <a:endParaRPr lang="en-GB" sz="2000" b="1" dirty="0"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latin typeface="Garamond" panose="02020404030301010803" pitchFamily="18" charset="0"/>
              </a:rPr>
              <a:t>Maintains a locally-hosted authoritative user database that synchronizes with cloud-based identity providers (Google Workspace, Azure AD, AWS IAM, or open-source)</a:t>
            </a:r>
            <a:endParaRPr lang="en-KE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4696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4_1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7" name="Picture 4_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108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A75A7A-1561-4249-8CED-3F1DC4960E9C}"/>
              </a:ext>
            </a:extLst>
          </p:cNvPr>
          <p:cNvSpPr txBox="1"/>
          <p:nvPr/>
        </p:nvSpPr>
        <p:spPr>
          <a:xfrm>
            <a:off x="1066800" y="895350"/>
            <a:ext cx="7029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Garamond" panose="02020404030301010803" pitchFamily="18" charset="0"/>
              </a:rPr>
              <a:t>Zero-Trust Architecture in Education</a:t>
            </a:r>
            <a:endParaRPr lang="en-KE" sz="3200" b="1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533FA6-7F7D-4E3D-A643-ECD17C7F42B9}"/>
              </a:ext>
            </a:extLst>
          </p:cNvPr>
          <p:cNvSpPr txBox="1"/>
          <p:nvPr/>
        </p:nvSpPr>
        <p:spPr>
          <a:xfrm>
            <a:off x="952500" y="2067229"/>
            <a:ext cx="7534275" cy="3852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dirty="0">
                <a:latin typeface="Garamond" panose="02020404030301010803" pitchFamily="18" charset="0"/>
              </a:rPr>
              <a:t>Built upon the principle of </a:t>
            </a:r>
            <a:r>
              <a:rPr lang="en-GB" b="1" dirty="0">
                <a:latin typeface="Garamond" panose="02020404030301010803" pitchFamily="18" charset="0"/>
              </a:rPr>
              <a:t>Never Trust, Always Verify</a:t>
            </a:r>
            <a:endParaRPr lang="en-GB" dirty="0">
              <a:latin typeface="Garamond" panose="02020404030301010803" pitchFamily="18" charset="0"/>
            </a:endParaRPr>
          </a:p>
          <a:p>
            <a:pPr>
              <a:spcAft>
                <a:spcPts val="2000"/>
              </a:spcAft>
            </a:pPr>
            <a:r>
              <a:rPr lang="en-GB" dirty="0">
                <a:latin typeface="Garamond" panose="02020404030301010803" pitchFamily="18" charset="0"/>
              </a:rPr>
              <a:t>Assumes no user or device is trustworthy by default </a:t>
            </a:r>
          </a:p>
          <a:p>
            <a:pPr>
              <a:spcBef>
                <a:spcPts val="2800"/>
              </a:spcBef>
              <a:spcAft>
                <a:spcPts val="2400"/>
              </a:spcAft>
            </a:pPr>
            <a:r>
              <a:rPr lang="en-GB" b="1" dirty="0">
                <a:latin typeface="Garamond" panose="02020404030301010803" pitchFamily="18" charset="0"/>
              </a:rPr>
              <a:t>Core principles:</a:t>
            </a:r>
          </a:p>
          <a:p>
            <a:pPr marL="742950" lvl="1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Verify explicitly: authenticate &amp; authorize every request based on identity, device, context</a:t>
            </a:r>
          </a:p>
          <a:p>
            <a:pPr marL="742950" lvl="1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Use least privilege: grant minimal access necessary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Assume breach: design for compromise, monitor continuously, segment</a:t>
            </a:r>
          </a:p>
        </p:txBody>
      </p:sp>
    </p:spTree>
    <p:extLst>
      <p:ext uri="{BB962C8B-B14F-4D97-AF65-F5344CB8AC3E}">
        <p14:creationId xmlns:p14="http://schemas.microsoft.com/office/powerpoint/2010/main" val="14235717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24_0" descr="KENET-Watermark.png"/>
          <p:cNvPicPr/>
          <p:nvPr/>
        </p:nvPicPr>
        <p:blipFill>
          <a:blip r:embed="rId2"/>
          <a:stretch/>
        </p:blipFill>
        <p:spPr>
          <a:xfrm>
            <a:off x="1285920" y="71352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110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1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2" name="Picture 4_0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113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2384B4-4AE7-4EC0-8B06-7441F9CBED6A}"/>
              </a:ext>
            </a:extLst>
          </p:cNvPr>
          <p:cNvSpPr txBox="1"/>
          <p:nvPr/>
        </p:nvSpPr>
        <p:spPr>
          <a:xfrm>
            <a:off x="1285920" y="2419279"/>
            <a:ext cx="693415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sz="2000" dirty="0">
                <a:latin typeface="Garamond" panose="02020404030301010803" pitchFamily="18" charset="0"/>
              </a:rPr>
              <a:t>Why it matters for educational institutions: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Campus networks are dynamic, hybrid (on-campus, cloud, remote), BYOD heavy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Research data, student records and cloud services require stronger identity and access controls</a:t>
            </a:r>
            <a:endParaRPr lang="en-KE" sz="2000" dirty="0">
              <a:latin typeface="Garamond" panose="02020404030301010803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D9991E-970C-4542-8B10-DA8D505A4405}"/>
              </a:ext>
            </a:extLst>
          </p:cNvPr>
          <p:cNvSpPr txBox="1"/>
          <p:nvPr/>
        </p:nvSpPr>
        <p:spPr>
          <a:xfrm>
            <a:off x="1066800" y="895350"/>
            <a:ext cx="7029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Garamond" panose="02020404030301010803" pitchFamily="18" charset="0"/>
              </a:rPr>
              <a:t>Zero-Trust Architecture in Education</a:t>
            </a:r>
            <a:endParaRPr lang="en-KE" sz="3200" b="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4_1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7" name="Picture 4_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108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1F744E-F941-4B4D-8C17-FEC9F4897291}"/>
              </a:ext>
            </a:extLst>
          </p:cNvPr>
          <p:cNvSpPr txBox="1"/>
          <p:nvPr/>
        </p:nvSpPr>
        <p:spPr>
          <a:xfrm>
            <a:off x="1066800" y="895350"/>
            <a:ext cx="7029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Garamond" panose="02020404030301010803" pitchFamily="18" charset="0"/>
              </a:rPr>
              <a:t>Zero-Trust Architecture in Education</a:t>
            </a:r>
            <a:endParaRPr lang="en-KE" sz="3200" b="1" dirty="0">
              <a:latin typeface="Garamond" panose="02020404030301010803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2E7704-410C-4A7B-B89B-E38412DAD79A}"/>
              </a:ext>
            </a:extLst>
          </p:cNvPr>
          <p:cNvSpPr txBox="1"/>
          <p:nvPr/>
        </p:nvSpPr>
        <p:spPr>
          <a:xfrm>
            <a:off x="1088722" y="2262678"/>
            <a:ext cx="6934155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GB" sz="2000" dirty="0">
                <a:latin typeface="Garamond" panose="02020404030301010803" pitchFamily="18" charset="0"/>
              </a:rPr>
              <a:t>Key architecture components for universities:</a:t>
            </a:r>
          </a:p>
          <a:p>
            <a:pPr marL="742950" lvl="1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Identity &amp; device posture verification before granting access (e.g., integrate IAM with device management).</a:t>
            </a:r>
          </a:p>
          <a:p>
            <a:pPr marL="742950" lvl="1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Micro-segmentation of services: e.g., separate student portal, research systems, admin systems with fine-grained controls.</a:t>
            </a:r>
          </a:p>
          <a:p>
            <a:pPr marL="742950" lvl="1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Continuous monitoring, telemetry and adaptive policy enforcement (access changes based on context, risk).</a:t>
            </a:r>
            <a:endParaRPr lang="en-KE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6598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24_0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110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1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2" name="Picture 4_0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113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F58915-47FA-4AC5-8448-B6D39926D49C}"/>
              </a:ext>
            </a:extLst>
          </p:cNvPr>
          <p:cNvSpPr txBox="1"/>
          <p:nvPr/>
        </p:nvSpPr>
        <p:spPr>
          <a:xfrm>
            <a:off x="723540" y="841613"/>
            <a:ext cx="769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Garamond" panose="02020404030301010803" pitchFamily="18" charset="0"/>
              </a:rPr>
              <a:t>Federated Identity &amp; Trust Frameworks</a:t>
            </a:r>
            <a:endParaRPr lang="en-KE" sz="3200" b="1" dirty="0">
              <a:latin typeface="Garamond" panose="020204040303010108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69C586-2197-438D-B6ED-DCBD6846551C}"/>
              </a:ext>
            </a:extLst>
          </p:cNvPr>
          <p:cNvSpPr txBox="1"/>
          <p:nvPr/>
        </p:nvSpPr>
        <p:spPr>
          <a:xfrm>
            <a:off x="785272" y="2291855"/>
            <a:ext cx="757273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GB" sz="2000" b="1" dirty="0">
                <a:latin typeface="Garamond" panose="02020404030301010803" pitchFamily="18" charset="0"/>
              </a:rPr>
              <a:t>Key Concept:</a:t>
            </a:r>
          </a:p>
          <a:p>
            <a:pPr>
              <a:spcAft>
                <a:spcPts val="1800"/>
              </a:spcAft>
            </a:pPr>
            <a:r>
              <a:rPr lang="en-GB" sz="2000" dirty="0">
                <a:latin typeface="Garamond" panose="02020404030301010803" pitchFamily="18" charset="0"/>
              </a:rPr>
              <a:t>Federation connects universities and research institutions so that users can access services across organizations using their home credentials.</a:t>
            </a:r>
          </a:p>
          <a:p>
            <a:r>
              <a:rPr lang="en-GB" sz="2000" dirty="0">
                <a:latin typeface="Garamond" panose="02020404030301010803" pitchFamily="18" charset="0"/>
              </a:rPr>
              <a:t>Uses standards like </a:t>
            </a:r>
            <a:r>
              <a:rPr lang="en-GB" sz="2000" b="1" dirty="0">
                <a:latin typeface="Garamond" panose="02020404030301010803" pitchFamily="18" charset="0"/>
              </a:rPr>
              <a:t>SAML</a:t>
            </a:r>
            <a:r>
              <a:rPr lang="en-GB" sz="2000" dirty="0">
                <a:latin typeface="Garamond" panose="02020404030301010803" pitchFamily="18" charset="0"/>
              </a:rPr>
              <a:t>, </a:t>
            </a:r>
            <a:r>
              <a:rPr lang="en-GB" sz="2000" b="1" dirty="0">
                <a:latin typeface="Garamond" panose="02020404030301010803" pitchFamily="18" charset="0"/>
              </a:rPr>
              <a:t>OpenID Connect (OIDC)</a:t>
            </a:r>
            <a:r>
              <a:rPr lang="en-GB" sz="2000" dirty="0">
                <a:latin typeface="Garamond" panose="02020404030301010803" pitchFamily="18" charset="0"/>
              </a:rPr>
              <a:t>, and </a:t>
            </a:r>
            <a:r>
              <a:rPr lang="en-GB" sz="2000" b="1" dirty="0">
                <a:latin typeface="Garamond" panose="02020404030301010803" pitchFamily="18" charset="0"/>
              </a:rPr>
              <a:t>LDAP</a:t>
            </a:r>
            <a:r>
              <a:rPr lang="en-GB" sz="2000" dirty="0">
                <a:latin typeface="Garamond" panose="02020404030301010803" pitchFamily="18" charset="0"/>
              </a:rPr>
              <a:t>.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endParaRPr lang="en-KE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1726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24_0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110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1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2" name="Picture 4_0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9F58915-47FA-4AC5-8448-B6D39926D49C}"/>
              </a:ext>
            </a:extLst>
          </p:cNvPr>
          <p:cNvSpPr txBox="1"/>
          <p:nvPr/>
        </p:nvSpPr>
        <p:spPr>
          <a:xfrm>
            <a:off x="723540" y="841613"/>
            <a:ext cx="769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Garamond" panose="02020404030301010803" pitchFamily="18" charset="0"/>
              </a:rPr>
              <a:t>Federated Identity &amp; Trust Frameworks</a:t>
            </a:r>
            <a:endParaRPr lang="en-KE" sz="3200" b="1" dirty="0">
              <a:latin typeface="Garamond" panose="020204040303010108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69C586-2197-438D-B6ED-DCBD6846551C}"/>
              </a:ext>
            </a:extLst>
          </p:cNvPr>
          <p:cNvSpPr txBox="1"/>
          <p:nvPr/>
        </p:nvSpPr>
        <p:spPr>
          <a:xfrm>
            <a:off x="713970" y="1843755"/>
            <a:ext cx="7572735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GB" sz="2000" b="1" dirty="0">
                <a:latin typeface="Garamond" panose="02020404030301010803" pitchFamily="18" charset="0"/>
              </a:rPr>
              <a:t>Global Federation – </a:t>
            </a:r>
            <a:r>
              <a:rPr lang="en-GB" sz="2000" b="1" dirty="0" err="1">
                <a:latin typeface="Garamond" panose="02020404030301010803" pitchFamily="18" charset="0"/>
              </a:rPr>
              <a:t>eduGAIN</a:t>
            </a:r>
            <a:r>
              <a:rPr lang="en-GB" sz="2000" b="1" dirty="0">
                <a:latin typeface="Garamond" panose="02020404030301010803" pitchFamily="18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Connects national federations globally to form a </a:t>
            </a:r>
            <a:r>
              <a:rPr lang="en-GB" sz="2000" b="1" dirty="0">
                <a:latin typeface="Garamond" panose="02020404030301010803" pitchFamily="18" charset="0"/>
              </a:rPr>
              <a:t>trust network</a:t>
            </a:r>
            <a:r>
              <a:rPr lang="en-GB" sz="2000" dirty="0">
                <a:latin typeface="Garamond" panose="02020404030301010803" pitchFamily="18" charset="0"/>
              </a:rPr>
              <a:t> for research &amp; education.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Provides </a:t>
            </a:r>
            <a:r>
              <a:rPr lang="en-GB" sz="2000" b="1" dirty="0">
                <a:latin typeface="Garamond" panose="02020404030301010803" pitchFamily="18" charset="0"/>
              </a:rPr>
              <a:t>single sign-on</a:t>
            </a:r>
            <a:r>
              <a:rPr lang="en-GB" sz="2000" dirty="0">
                <a:latin typeface="Garamond" panose="02020404030301010803" pitchFamily="18" charset="0"/>
              </a:rPr>
              <a:t> for global research collaboration.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endParaRPr lang="en-GB" sz="2000" dirty="0">
              <a:latin typeface="Garamond" panose="02020404030301010803" pitchFamily="18" charset="0"/>
            </a:endParaRPr>
          </a:p>
          <a:p>
            <a:pPr>
              <a:spcAft>
                <a:spcPts val="1800"/>
              </a:spcAft>
            </a:pPr>
            <a:r>
              <a:rPr lang="en-GB" sz="2000" b="1" dirty="0">
                <a:latin typeface="Garamond" panose="02020404030301010803" pitchFamily="18" charset="0"/>
              </a:rPr>
              <a:t>Kenya – RAFIKI Federation: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Operated by </a:t>
            </a:r>
            <a:r>
              <a:rPr lang="en-GB" sz="2000" b="1" dirty="0">
                <a:latin typeface="Garamond" panose="02020404030301010803" pitchFamily="18" charset="0"/>
              </a:rPr>
              <a:t>KENET</a:t>
            </a:r>
            <a:r>
              <a:rPr lang="en-GB" sz="2000" dirty="0">
                <a:latin typeface="Garamond" panose="02020404030301010803" pitchFamily="18" charset="0"/>
              </a:rPr>
              <a:t>, connects local universities using </a:t>
            </a:r>
            <a:r>
              <a:rPr lang="en-GB" sz="2000" b="1" dirty="0">
                <a:latin typeface="Garamond" panose="02020404030301010803" pitchFamily="18" charset="0"/>
              </a:rPr>
              <a:t>SAML</a:t>
            </a:r>
            <a:r>
              <a:rPr lang="en-GB" sz="2000" dirty="0">
                <a:latin typeface="Garamond" panose="02020404030301010803" pitchFamily="18" charset="0"/>
              </a:rPr>
              <a:t>.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endParaRPr lang="en-KE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9070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24_0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110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1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2" name="Picture 4_0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9F58915-47FA-4AC5-8448-B6D39926D49C}"/>
              </a:ext>
            </a:extLst>
          </p:cNvPr>
          <p:cNvSpPr txBox="1"/>
          <p:nvPr/>
        </p:nvSpPr>
        <p:spPr>
          <a:xfrm>
            <a:off x="723540" y="841613"/>
            <a:ext cx="769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Garamond" panose="02020404030301010803" pitchFamily="18" charset="0"/>
              </a:rPr>
              <a:t>Federated Identity &amp; Trust Frameworks</a:t>
            </a:r>
            <a:endParaRPr lang="en-KE" sz="3200" b="1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3021B1-8D46-4936-BA79-935708DCA19C}"/>
              </a:ext>
            </a:extLst>
          </p:cNvPr>
          <p:cNvSpPr txBox="1"/>
          <p:nvPr/>
        </p:nvSpPr>
        <p:spPr>
          <a:xfrm>
            <a:off x="398647" y="1929328"/>
            <a:ext cx="8345985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600"/>
              </a:spcAft>
            </a:pPr>
            <a:r>
              <a:rPr lang="en-GB" sz="2400" b="1" dirty="0">
                <a:latin typeface="Garamond" panose="02020404030301010803" pitchFamily="18" charset="0"/>
              </a:rPr>
              <a:t>How It Works: The Technical Foundation (Recap)</a:t>
            </a:r>
          </a:p>
          <a:p>
            <a:pPr>
              <a:spcAft>
                <a:spcPts val="600"/>
              </a:spcAft>
            </a:pPr>
            <a:r>
              <a:rPr lang="en-GB" b="1" dirty="0">
                <a:latin typeface="Garamond" panose="02020404030301010803" pitchFamily="18" charset="0"/>
              </a:rPr>
              <a:t>Standard Protocols Enable Interoperability:</a:t>
            </a:r>
          </a:p>
          <a:p>
            <a:pPr marL="342900" indent="-34290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SAML / OIDC / LDAP:</a:t>
            </a:r>
            <a:r>
              <a:rPr lang="en-GB" dirty="0">
                <a:latin typeface="Garamond" panose="02020404030301010803" pitchFamily="18" charset="0"/>
              </a:rPr>
              <a:t> Common languages for authentication.</a:t>
            </a:r>
          </a:p>
          <a:p>
            <a:pPr>
              <a:spcAft>
                <a:spcPts val="600"/>
              </a:spcAft>
            </a:pPr>
            <a:r>
              <a:rPr lang="en-GB" b="1" dirty="0">
                <a:latin typeface="Garamond" panose="02020404030301010803" pitchFamily="18" charset="0"/>
              </a:rPr>
              <a:t>The "Trust Fabric":</a:t>
            </a:r>
            <a:r>
              <a:rPr lang="en-GB" dirty="0">
                <a:latin typeface="Garamond" panose="02020404030301010803" pitchFamily="18" charset="0"/>
              </a:rPr>
              <a:t> All members agree to: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Common Security Policies (e.g., REFEDS BEs):</a:t>
            </a:r>
            <a:r>
              <a:rPr lang="en-GB" dirty="0">
                <a:latin typeface="Garamond" panose="02020404030301010803" pitchFamily="18" charset="0"/>
              </a:rPr>
              <a:t> A baseline for security and privacy.</a:t>
            </a:r>
          </a:p>
          <a:p>
            <a:pPr marL="342900" indent="-34290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Metadata Exchanges: </a:t>
            </a:r>
            <a:r>
              <a:rPr lang="en-GB" dirty="0">
                <a:latin typeface="Garamond" panose="02020404030301010803" pitchFamily="18" charset="0"/>
              </a:rPr>
              <a:t>A shared, secure list of trusted institutions and their services.</a:t>
            </a:r>
          </a:p>
          <a:p>
            <a:pPr>
              <a:spcAft>
                <a:spcPts val="600"/>
              </a:spcAft>
            </a:pPr>
            <a:r>
              <a:rPr lang="en-GB" b="1" dirty="0">
                <a:latin typeface="Garamond" panose="02020404030301010803" pitchFamily="18" charset="0"/>
              </a:rPr>
              <a:t>Key Benefit: Single Sign-On (SSO)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Log in once with your home institution to access a world of resources.</a:t>
            </a:r>
            <a:endParaRPr lang="en-GB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201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_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90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_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93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BB56E0-77C4-45BB-99F1-BBE928C0461B}"/>
              </a:ext>
            </a:extLst>
          </p:cNvPr>
          <p:cNvSpPr txBox="1"/>
          <p:nvPr/>
        </p:nvSpPr>
        <p:spPr>
          <a:xfrm>
            <a:off x="868651" y="689449"/>
            <a:ext cx="7167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Garamond" panose="02020404030301010803" pitchFamily="18" charset="0"/>
              </a:rPr>
              <a:t>The Identity Management Landscape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C3CBDF-A457-47DD-9BE5-0A8FD13DBBF4}"/>
              </a:ext>
            </a:extLst>
          </p:cNvPr>
          <p:cNvSpPr txBox="1"/>
          <p:nvPr/>
        </p:nvSpPr>
        <p:spPr>
          <a:xfrm>
            <a:off x="1049699" y="1642615"/>
            <a:ext cx="66261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600"/>
              </a:spcAft>
            </a:pPr>
            <a:r>
              <a:rPr lang="en-GB" sz="2000" b="1" dirty="0">
                <a:latin typeface="Garamond" panose="02020404030301010803" pitchFamily="18" charset="0"/>
              </a:rPr>
              <a:t>Existing Fragmented Systems:</a:t>
            </a:r>
          </a:p>
          <a:p>
            <a:pPr marL="285750" indent="-285750"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No Central Identity infrastructure</a:t>
            </a:r>
          </a:p>
          <a:p>
            <a:pPr marL="285750" indent="-285750"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Dispersed user data across multiple systems</a:t>
            </a:r>
            <a:endParaRPr lang="en-KE" sz="2000" dirty="0">
              <a:latin typeface="Garamond" panose="02020404030301010803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6F5CB3-5B40-4899-BA5C-FB6481B04B84}"/>
              </a:ext>
            </a:extLst>
          </p:cNvPr>
          <p:cNvSpPr txBox="1"/>
          <p:nvPr/>
        </p:nvSpPr>
        <p:spPr>
          <a:xfrm>
            <a:off x="1047074" y="3526215"/>
            <a:ext cx="77676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GB" sz="2000" b="1" dirty="0">
                <a:latin typeface="Garamond" panose="02020404030301010803" pitchFamily="18" charset="0"/>
              </a:rPr>
              <a:t>Resulting Operational Challenges: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Security vulnerabilities from inconsistent practices across departments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User experience friction – multiple logins for different systems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High administrative overhead – manual account management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Difficulty maintaining standards across the institution</a:t>
            </a:r>
            <a:endParaRPr lang="en-KE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2612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24_0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110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1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2" name="Picture 4_0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9F58915-47FA-4AC5-8448-B6D39926D49C}"/>
              </a:ext>
            </a:extLst>
          </p:cNvPr>
          <p:cNvSpPr txBox="1"/>
          <p:nvPr/>
        </p:nvSpPr>
        <p:spPr>
          <a:xfrm>
            <a:off x="723540" y="841613"/>
            <a:ext cx="769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Garamond" panose="02020404030301010803" pitchFamily="18" charset="0"/>
              </a:rPr>
              <a:t>Federated Identity &amp; Trust Frameworks</a:t>
            </a:r>
            <a:endParaRPr lang="en-KE" sz="3200" b="1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3021B1-8D46-4936-BA79-935708DCA19C}"/>
              </a:ext>
            </a:extLst>
          </p:cNvPr>
          <p:cNvSpPr txBox="1"/>
          <p:nvPr/>
        </p:nvSpPr>
        <p:spPr>
          <a:xfrm>
            <a:off x="759915" y="1700708"/>
            <a:ext cx="728662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GB" sz="2000" b="1" dirty="0">
                <a:latin typeface="Garamond" panose="02020404030301010803" pitchFamily="18" charset="0"/>
              </a:rPr>
              <a:t>Trust Policies &amp; Metadata: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Common frameworks like </a:t>
            </a:r>
            <a:r>
              <a:rPr lang="en-GB" sz="2000" b="1" dirty="0">
                <a:latin typeface="Garamond" panose="02020404030301010803" pitchFamily="18" charset="0"/>
              </a:rPr>
              <a:t>REFEDS Baseline Expectations (BEs)</a:t>
            </a:r>
            <a:r>
              <a:rPr lang="en-GB" sz="2000" dirty="0">
                <a:latin typeface="Garamond" panose="02020404030301010803" pitchFamily="18" charset="0"/>
              </a:rPr>
              <a:t> define shared security standards.</a:t>
            </a:r>
          </a:p>
          <a:p>
            <a:pPr marL="285750" indent="-285750">
              <a:spcAft>
                <a:spcPts val="3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Federations exchange metadata to maintain trust and integrity.</a:t>
            </a:r>
          </a:p>
          <a:p>
            <a:pPr>
              <a:spcAft>
                <a:spcPts val="1800"/>
              </a:spcAft>
            </a:pPr>
            <a:r>
              <a:rPr lang="en-GB" sz="2000" b="1" dirty="0">
                <a:latin typeface="Garamond" panose="02020404030301010803" pitchFamily="18" charset="0"/>
              </a:rPr>
              <a:t>Outcome: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A </a:t>
            </a:r>
            <a:r>
              <a:rPr lang="en-GB" sz="2000" b="1" dirty="0">
                <a:latin typeface="Garamond" panose="02020404030301010803" pitchFamily="18" charset="0"/>
              </a:rPr>
              <a:t>trusted digital campus</a:t>
            </a:r>
            <a:r>
              <a:rPr lang="en-GB" sz="2000" dirty="0">
                <a:latin typeface="Garamond" panose="02020404030301010803" pitchFamily="18" charset="0"/>
              </a:rPr>
              <a:t> spanning institutions and countries.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Access to global research resources (journals, HPC, online courses) using federated login.</a:t>
            </a:r>
            <a:endParaRPr lang="en-KE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8763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24_0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110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1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2" name="Picture 4_0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9F58915-47FA-4AC5-8448-B6D39926D49C}"/>
              </a:ext>
            </a:extLst>
          </p:cNvPr>
          <p:cNvSpPr txBox="1"/>
          <p:nvPr/>
        </p:nvSpPr>
        <p:spPr>
          <a:xfrm>
            <a:off x="2175095" y="173709"/>
            <a:ext cx="45056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Garamond" panose="02020404030301010803" pitchFamily="18" charset="0"/>
              </a:rPr>
              <a:t>AI and Adaptive IAM</a:t>
            </a:r>
            <a:endParaRPr lang="en-KE" sz="3200" b="1" dirty="0">
              <a:latin typeface="Garamond" panose="020204040303010108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325774-9D6D-4564-827B-747B8F3D261C}"/>
              </a:ext>
            </a:extLst>
          </p:cNvPr>
          <p:cNvSpPr txBox="1"/>
          <p:nvPr/>
        </p:nvSpPr>
        <p:spPr>
          <a:xfrm>
            <a:off x="299282" y="900130"/>
            <a:ext cx="8701438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Garamond" panose="02020404030301010803" pitchFamily="18" charset="0"/>
              </a:rPr>
              <a:t>Intelligent, Continuous Authentication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Moves beyond one-time passwords. AI analyses behaviour (typing patterns, access habits) to create a continuous trust score, flagging anomalies in real-time.</a:t>
            </a:r>
          </a:p>
          <a:p>
            <a:r>
              <a:rPr lang="en-GB" sz="2000" b="1" dirty="0">
                <a:latin typeface="Garamond" panose="02020404030301010803" pitchFamily="18" charset="0"/>
              </a:rPr>
              <a:t>Dynamic, Risk-Based Access Control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Access decisions become context-aware. AI assesses the risk of each request—considering the user, device, and resource sensitivity—to apply the right level of security (e.g., seamless access vs. requiring MFA).</a:t>
            </a:r>
          </a:p>
          <a:p>
            <a:r>
              <a:rPr lang="en-GB" sz="2000" b="1" dirty="0">
                <a:latin typeface="Garamond" panose="02020404030301010803" pitchFamily="18" charset="0"/>
              </a:rPr>
              <a:t>Predictive Threat Defence for Federations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AI monitors the entire trust network to proactively detect coordinated attacks or compromised members, strengthening security for all participating institutions.</a:t>
            </a:r>
          </a:p>
          <a:p>
            <a:r>
              <a:rPr lang="en-GB" sz="2000" b="1" dirty="0">
                <a:latin typeface="Garamond" panose="02020404030301010803" pitchFamily="18" charset="0"/>
              </a:rPr>
              <a:t>Automated Governance &amp; Ethical Guardrails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Garamond" panose="02020404030301010803" pitchFamily="18" charset="0"/>
              </a:rPr>
              <a:t>While AI automates user lifecycle management (onboarding/offboarding) and smart policy enforcement, it must be governed by ethical frameworks to prevent bias and ensure transparent, explainable decisions.</a:t>
            </a:r>
            <a:endParaRPr lang="en-KE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4244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0" y="2453040"/>
            <a:ext cx="9143280" cy="4833000"/>
          </a:xfrm>
          <a:custGeom>
            <a:avLst/>
            <a:gdLst/>
            <a:ahLst/>
            <a:cxnLst/>
            <a:rect l="l" t="t" r="r" b="b"/>
            <a:pathLst>
              <a:path w="12555" h="5963">
                <a:moveTo>
                  <a:pt x="12555" y="5963"/>
                </a:moveTo>
                <a:lnTo>
                  <a:pt x="0" y="5816"/>
                </a:lnTo>
                <a:cubicBezTo>
                  <a:pt x="5" y="4462"/>
                  <a:pt x="10" y="1699"/>
                  <a:pt x="15" y="345"/>
                </a:cubicBez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5" name="CustomShape 2"/>
          <p:cNvSpPr/>
          <p:nvPr/>
        </p:nvSpPr>
        <p:spPr>
          <a:xfrm>
            <a:off x="1071360" y="5286240"/>
            <a:ext cx="6400080" cy="1499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2400" b="1" strike="noStrike" spc="-1">
                <a:solidFill>
                  <a:srgbClr val="FFFFFF"/>
                </a:solidFill>
                <a:latin typeface="Calibri"/>
                <a:ea typeface="DejaVu Sans"/>
              </a:rPr>
              <a:t>www.kenet.or.ke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Jomo Kenyatta Memorial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Library, University of Nairobi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pl-PL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P. O Box 30244-00100, Nairobi.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0732 150 500 / 0703 044 500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16" name="Picture 4" descr="J:\Business\KENET\Transforming-EdthroughICTpurple.png"/>
          <p:cNvPicPr/>
          <p:nvPr/>
        </p:nvPicPr>
        <p:blipFill>
          <a:blip r:embed="rId2"/>
          <a:stretch/>
        </p:blipFill>
        <p:spPr>
          <a:xfrm>
            <a:off x="785880" y="1285920"/>
            <a:ext cx="3380760" cy="904320"/>
          </a:xfrm>
          <a:prstGeom prst="rect">
            <a:avLst/>
          </a:prstGeom>
          <a:ln w="0">
            <a:noFill/>
          </a:ln>
        </p:spPr>
      </p:pic>
      <p:sp>
        <p:nvSpPr>
          <p:cNvPr id="117" name="TextShape 3"/>
          <p:cNvSpPr/>
          <p:nvPr/>
        </p:nvSpPr>
        <p:spPr>
          <a:xfrm>
            <a:off x="0" y="3173400"/>
            <a:ext cx="7771680" cy="146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6600" b="1" strike="noStrike" spc="-1">
                <a:solidFill>
                  <a:srgbClr val="FFFFFF"/>
                </a:solidFill>
                <a:latin typeface="Calibri"/>
              </a:rPr>
              <a:t>Thank You</a:t>
            </a:r>
            <a:endParaRPr lang="en-US" sz="6600" b="0" strike="noStrike" spc="-1">
              <a:latin typeface="Arial"/>
            </a:endParaRPr>
          </a:p>
        </p:txBody>
      </p:sp>
      <p:pic>
        <p:nvPicPr>
          <p:cNvPr id="118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6429240" y="0"/>
            <a:ext cx="2571120" cy="865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 additive="repl">
                                        <p:cTn id="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Abs val="9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130"/>
                            </p:stCondLst>
                            <p:childTnLst>
                              <p:par>
                                <p:cTn id="16" presetID="10" presetClass="entr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10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1000"/>
                                        <p:tgtEl>
                                          <p:spTgt spid="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8" dur="1000"/>
                                        <p:tgtEl>
                                          <p:spTgt spid="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4_3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9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7" name="Picture 4_3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98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284C7E-B4B2-4718-B9E8-E4C9108ABE90}"/>
              </a:ext>
            </a:extLst>
          </p:cNvPr>
          <p:cNvSpPr txBox="1"/>
          <p:nvPr/>
        </p:nvSpPr>
        <p:spPr>
          <a:xfrm>
            <a:off x="725417" y="1135074"/>
            <a:ext cx="7737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Garamond" panose="02020404030301010803" pitchFamily="18" charset="0"/>
              </a:rPr>
              <a:t>Emerging Trends Shaping Education Identity</a:t>
            </a:r>
            <a:endParaRPr lang="en-KE" sz="2800" dirty="0">
              <a:latin typeface="Garamond" panose="02020404030301010803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F675F0-C88F-4985-903C-305714BF707D}"/>
              </a:ext>
            </a:extLst>
          </p:cNvPr>
          <p:cNvSpPr txBox="1"/>
          <p:nvPr/>
        </p:nvSpPr>
        <p:spPr>
          <a:xfrm>
            <a:off x="773828" y="2136066"/>
            <a:ext cx="7737231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Garamond" panose="02020404030301010803" pitchFamily="18" charset="0"/>
              </a:rPr>
              <a:t>Global Trends Influencing Kenyan Institutions: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Biometric authentication </a:t>
            </a:r>
            <a:r>
              <a:rPr lang="en-GB" sz="2000" dirty="0">
                <a:latin typeface="Garamond" panose="02020404030301010803" pitchFamily="18" charset="0"/>
              </a:rPr>
              <a:t>becoming mainstream in security</a:t>
            </a: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Decentralized identity </a:t>
            </a:r>
            <a:r>
              <a:rPr lang="en-GB" sz="2000" dirty="0">
                <a:latin typeface="Garamond" panose="02020404030301010803" pitchFamily="18" charset="0"/>
              </a:rPr>
              <a:t>leveraging blockchain technology</a:t>
            </a: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Zero-trust architecture </a:t>
            </a:r>
            <a:r>
              <a:rPr lang="en-GB" sz="2000" dirty="0">
                <a:latin typeface="Garamond" panose="02020404030301010803" pitchFamily="18" charset="0"/>
              </a:rPr>
              <a:t>replacing traditional perimeter security</a:t>
            </a: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Federated identity </a:t>
            </a:r>
            <a:r>
              <a:rPr lang="en-GB" sz="2000" dirty="0">
                <a:latin typeface="Garamond" panose="02020404030301010803" pitchFamily="18" charset="0"/>
              </a:rPr>
              <a:t>enabling cross-institutional collaboration</a:t>
            </a:r>
            <a:endParaRPr lang="en-KE" sz="2000" b="1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843709-9AC4-4E90-903D-0775FA660D72}"/>
              </a:ext>
            </a:extLst>
          </p:cNvPr>
          <p:cNvSpPr txBox="1"/>
          <p:nvPr/>
        </p:nvSpPr>
        <p:spPr>
          <a:xfrm>
            <a:off x="725417" y="5322272"/>
            <a:ext cx="7834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Garamond" panose="02020404030301010803" pitchFamily="18" charset="0"/>
              </a:rPr>
              <a:t>These trends collectively address current challenges while preparing institutions for future demands.</a:t>
            </a:r>
            <a:endParaRPr lang="en-KE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4_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90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2" name="Picture 4_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93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2A073C-4491-4CE1-B577-28832DB6B4DC}"/>
              </a:ext>
            </a:extLst>
          </p:cNvPr>
          <p:cNvSpPr txBox="1"/>
          <p:nvPr/>
        </p:nvSpPr>
        <p:spPr>
          <a:xfrm>
            <a:off x="893176" y="2403743"/>
            <a:ext cx="7325248" cy="2964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0"/>
              </a:spcAft>
            </a:pPr>
            <a:r>
              <a:rPr lang="en-GB" sz="2000" dirty="0">
                <a:latin typeface="Garamond" panose="02020404030301010803" pitchFamily="18" charset="0"/>
              </a:rPr>
              <a:t>Key Drivers of Change:</a:t>
            </a: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Rising cybersecurity threats</a:t>
            </a:r>
            <a:r>
              <a:rPr lang="en-GB" sz="2000" dirty="0">
                <a:latin typeface="Garamond" panose="02020404030301010803" pitchFamily="18" charset="0"/>
              </a:rPr>
              <a:t> - Education sector attacks increased in the recent years</a:t>
            </a: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Remote learning expansion</a:t>
            </a:r>
            <a:r>
              <a:rPr lang="en-GB" sz="2000" dirty="0">
                <a:latin typeface="Garamond" panose="02020404030301010803" pitchFamily="18" charset="0"/>
              </a:rPr>
              <a:t> requiring cloud-based access solutions</a:t>
            </a: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Growing privacy concerns</a:t>
            </a: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Digital transformation acceleration </a:t>
            </a:r>
            <a:r>
              <a:rPr lang="en-GB" sz="2000" dirty="0">
                <a:latin typeface="Garamond" panose="02020404030301010803" pitchFamily="18" charset="0"/>
              </a:rPr>
              <a:t>across educational ecosystems</a:t>
            </a:r>
            <a:endParaRPr lang="en-KE" sz="2000" b="1" dirty="0">
              <a:latin typeface="Garamond" panose="020204040303010108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EF7EFB-34A2-469E-B4F8-40C62AE1F8B6}"/>
              </a:ext>
            </a:extLst>
          </p:cNvPr>
          <p:cNvSpPr txBox="1"/>
          <p:nvPr/>
        </p:nvSpPr>
        <p:spPr>
          <a:xfrm>
            <a:off x="725417" y="1135074"/>
            <a:ext cx="7737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Garamond" panose="02020404030301010803" pitchFamily="18" charset="0"/>
              </a:rPr>
              <a:t>Emerging Trends Shaping Education Identity</a:t>
            </a:r>
            <a:endParaRPr lang="en-KE" sz="28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874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2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88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7ED8CB-3FBF-491C-AB62-8F6BA0FD40B0}"/>
              </a:ext>
            </a:extLst>
          </p:cNvPr>
          <p:cNvSpPr txBox="1"/>
          <p:nvPr/>
        </p:nvSpPr>
        <p:spPr>
          <a:xfrm>
            <a:off x="741450" y="709560"/>
            <a:ext cx="76603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Garamond" panose="02020404030301010803" pitchFamily="18" charset="0"/>
              </a:rPr>
              <a:t>Multi-Factor, Biometric &amp; </a:t>
            </a:r>
            <a:r>
              <a:rPr lang="en-GB" sz="3200" b="1" dirty="0" err="1">
                <a:latin typeface="Garamond" panose="02020404030301010803" pitchFamily="18" charset="0"/>
              </a:rPr>
              <a:t>Passwordless</a:t>
            </a:r>
            <a:r>
              <a:rPr lang="en-GB" sz="3200" b="1" dirty="0">
                <a:latin typeface="Garamond" panose="02020404030301010803" pitchFamily="18" charset="0"/>
              </a:rPr>
              <a:t> Authentication</a:t>
            </a:r>
            <a:endParaRPr lang="en-KE" sz="3200" b="1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7A1641-5624-46A3-9BC5-EA2E049FEBB3}"/>
              </a:ext>
            </a:extLst>
          </p:cNvPr>
          <p:cNvSpPr txBox="1"/>
          <p:nvPr/>
        </p:nvSpPr>
        <p:spPr>
          <a:xfrm>
            <a:off x="415879" y="2404072"/>
            <a:ext cx="82798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Garamond" panose="02020404030301010803" pitchFamily="18" charset="0"/>
              </a:rPr>
              <a:t>Move beyond passwords – </a:t>
            </a:r>
            <a:r>
              <a:rPr lang="en-GB" sz="2400" dirty="0">
                <a:latin typeface="Garamond" panose="02020404030301010803" pitchFamily="18" charset="0"/>
              </a:rPr>
              <a:t>adoption of MFA, passkeys, and FIDO2 standards for strong, phishing-resistant authentication.</a:t>
            </a:r>
          </a:p>
          <a:p>
            <a:pPr algn="ctr"/>
            <a:endParaRPr lang="en-GB" sz="2400" dirty="0">
              <a:latin typeface="Garamond" panose="02020404030301010803" pitchFamily="18" charset="0"/>
            </a:endParaRPr>
          </a:p>
          <a:p>
            <a:pPr algn="ctr"/>
            <a:r>
              <a:rPr lang="en-GB" sz="2400" b="1" dirty="0" err="1">
                <a:latin typeface="Garamond" panose="02020404030301010803" pitchFamily="18" charset="0"/>
              </a:rPr>
              <a:t>Passwordless</a:t>
            </a:r>
            <a:r>
              <a:rPr lang="en-GB" sz="2400" b="1" dirty="0">
                <a:latin typeface="Garamond" panose="02020404030301010803" pitchFamily="18" charset="0"/>
              </a:rPr>
              <a:t> logins: </a:t>
            </a:r>
            <a:r>
              <a:rPr lang="en-GB" sz="2400" dirty="0">
                <a:latin typeface="Garamond" panose="02020404030301010803" pitchFamily="18" charset="0"/>
              </a:rPr>
              <a:t>Use biometrics (fingerprint, face, voice), device-bound passkeys, or security keys (e.g., FIDO2) for seamless access.</a:t>
            </a:r>
          </a:p>
          <a:p>
            <a:pPr algn="ctr"/>
            <a:endParaRPr lang="en-GB" sz="2400" dirty="0">
              <a:latin typeface="Garamond" panose="02020404030301010803" pitchFamily="18" charset="0"/>
            </a:endParaRPr>
          </a:p>
          <a:p>
            <a:pPr algn="ctr"/>
            <a:r>
              <a:rPr lang="en-GB" sz="2400" dirty="0">
                <a:latin typeface="Garamond" panose="02020404030301010803" pitchFamily="18" charset="0"/>
              </a:rPr>
              <a:t>Biometrics increasingly adopted for authentication, attendance, and access control.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4_1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7" name="Picture 4_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108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E349F3-9DBE-4A5A-BAEB-34600B59059B}"/>
              </a:ext>
            </a:extLst>
          </p:cNvPr>
          <p:cNvSpPr txBox="1"/>
          <p:nvPr/>
        </p:nvSpPr>
        <p:spPr>
          <a:xfrm>
            <a:off x="1039643" y="2092418"/>
            <a:ext cx="70639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Garamond" panose="02020404030301010803" pitchFamily="18" charset="0"/>
              </a:rPr>
              <a:t>MFA methods: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OTP (SMS/app), push notifications, biometric second-factor, hardware tokens.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Garamond" panose="02020404030301010803" pitchFamily="18" charset="0"/>
              </a:rPr>
              <a:t>Adaptive/risk-based MFA—require additional proof for higher risk logins or unrecognized devices.</a:t>
            </a:r>
            <a:endParaRPr lang="en-KE" sz="2400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F547D8-F97E-4542-8FC2-11F5CB43B9EA}"/>
              </a:ext>
            </a:extLst>
          </p:cNvPr>
          <p:cNvSpPr txBox="1"/>
          <p:nvPr/>
        </p:nvSpPr>
        <p:spPr>
          <a:xfrm>
            <a:off x="363650" y="4637207"/>
            <a:ext cx="84159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Garamond" panose="02020404030301010803" pitchFamily="18" charset="0"/>
              </a:rPr>
              <a:t>Benefits:</a:t>
            </a:r>
            <a:r>
              <a:rPr lang="en-GB" sz="2400" dirty="0">
                <a:latin typeface="Garamond" panose="02020404030301010803" pitchFamily="18" charset="0"/>
              </a:rPr>
              <a:t> Contactless convenience, robust security, reduced truancy(improve attendance), streamlined reporting, inclusion for remote/disabled learners</a:t>
            </a:r>
            <a:endParaRPr lang="en-KE" sz="2400" dirty="0">
              <a:latin typeface="Garamond" panose="020204040303010108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8A8764-8246-4217-BDE3-BAE2015C2832}"/>
              </a:ext>
            </a:extLst>
          </p:cNvPr>
          <p:cNvSpPr txBox="1"/>
          <p:nvPr/>
        </p:nvSpPr>
        <p:spPr>
          <a:xfrm>
            <a:off x="741450" y="709560"/>
            <a:ext cx="76603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Garamond" panose="02020404030301010803" pitchFamily="18" charset="0"/>
              </a:rPr>
              <a:t>Multi-Factor, Biometric &amp; </a:t>
            </a:r>
            <a:r>
              <a:rPr lang="en-GB" sz="3200" b="1" dirty="0" err="1">
                <a:latin typeface="Garamond" panose="02020404030301010803" pitchFamily="18" charset="0"/>
              </a:rPr>
              <a:t>Passwordless</a:t>
            </a:r>
            <a:r>
              <a:rPr lang="en-GB" sz="3200" b="1" dirty="0">
                <a:latin typeface="Garamond" panose="02020404030301010803" pitchFamily="18" charset="0"/>
              </a:rPr>
              <a:t> Authentication</a:t>
            </a:r>
            <a:endParaRPr lang="en-KE" sz="32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708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4_1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7" name="Picture 4_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108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470406-1CC2-4B47-8F38-C7861997EFB3}"/>
              </a:ext>
            </a:extLst>
          </p:cNvPr>
          <p:cNvSpPr txBox="1"/>
          <p:nvPr/>
        </p:nvSpPr>
        <p:spPr>
          <a:xfrm>
            <a:off x="631918" y="867423"/>
            <a:ext cx="78477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Garamond" panose="02020404030301010803" pitchFamily="18" charset="0"/>
              </a:rPr>
              <a:t>Decentralized Identity (DID) and Verifiable Credentials (VCs)</a:t>
            </a:r>
            <a:endParaRPr lang="en-KE" sz="3200" b="1" dirty="0">
              <a:latin typeface="Garamond" panose="02020404030301010803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C38522-038B-4043-BD56-8EFE41FAA5F0}"/>
              </a:ext>
            </a:extLst>
          </p:cNvPr>
          <p:cNvSpPr txBox="1"/>
          <p:nvPr/>
        </p:nvSpPr>
        <p:spPr>
          <a:xfrm>
            <a:off x="1104270" y="2522686"/>
            <a:ext cx="666741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GB" sz="2400" b="1" dirty="0">
                <a:latin typeface="Garamond" panose="02020404030301010803" pitchFamily="18" charset="0"/>
              </a:rPr>
              <a:t>What is Decentralized Identity?</a:t>
            </a:r>
          </a:p>
          <a:p>
            <a:pPr algn="ctr">
              <a:spcAft>
                <a:spcPts val="3000"/>
              </a:spcAft>
            </a:pPr>
            <a:r>
              <a:rPr lang="en-GB" dirty="0">
                <a:latin typeface="Garamond" panose="02020404030301010803" pitchFamily="18" charset="0"/>
              </a:rPr>
              <a:t>A framework that gives individuals true control over their digital identities without relying on central authorities.</a:t>
            </a:r>
          </a:p>
          <a:p>
            <a:pPr algn="ctr"/>
            <a:r>
              <a:rPr lang="en-GB" b="1" dirty="0">
                <a:latin typeface="Garamond" panose="02020404030301010803" pitchFamily="18" charset="0"/>
              </a:rPr>
              <a:t>Self-Sovereign Identity (SSI)</a:t>
            </a:r>
            <a:r>
              <a:rPr lang="en-GB" dirty="0">
                <a:latin typeface="Garamond" panose="02020404030301010803" pitchFamily="18" charset="0"/>
              </a:rPr>
              <a:t> “shifts control from institutions to individuals” using decentralized identifiers (DIDs).</a:t>
            </a:r>
            <a:endParaRPr lang="en-KE" dirty="0"/>
          </a:p>
          <a:p>
            <a:pPr algn="ctr"/>
            <a:endParaRPr lang="en-KE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88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4_1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7" name="Picture 4_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108" name="TextShape 3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0C6B91-91C7-4844-9D2D-27D7CF345B2B}"/>
              </a:ext>
            </a:extLst>
          </p:cNvPr>
          <p:cNvSpPr txBox="1"/>
          <p:nvPr/>
        </p:nvSpPr>
        <p:spPr>
          <a:xfrm>
            <a:off x="631918" y="867423"/>
            <a:ext cx="78477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Garamond" panose="02020404030301010803" pitchFamily="18" charset="0"/>
              </a:rPr>
              <a:t>Decentralized Identity (DID) and Verifiable Credentials (VCs)</a:t>
            </a:r>
            <a:endParaRPr lang="en-KE" sz="3200" b="1" dirty="0">
              <a:latin typeface="Garamond" panose="02020404030301010803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6DB769-789F-4580-A041-08310DEEDF28}"/>
              </a:ext>
            </a:extLst>
          </p:cNvPr>
          <p:cNvSpPr txBox="1"/>
          <p:nvPr/>
        </p:nvSpPr>
        <p:spPr>
          <a:xfrm>
            <a:off x="1064715" y="2270700"/>
            <a:ext cx="6981825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GB" sz="2400" b="1" dirty="0">
                <a:latin typeface="Garamond" panose="02020404030301010803" pitchFamily="18" charset="0"/>
              </a:rPr>
              <a:t>Core Components:</a:t>
            </a:r>
            <a:endParaRPr lang="en-GB" b="1" dirty="0">
              <a:latin typeface="Garamond" panose="02020404030301010803" pitchFamily="18" charset="0"/>
            </a:endParaRPr>
          </a:p>
          <a:p>
            <a:pPr marL="742950" lvl="1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Decentralized Identifiers (DIDs)</a:t>
            </a:r>
            <a:r>
              <a:rPr lang="en-GB" dirty="0">
                <a:latin typeface="Garamond" panose="02020404030301010803" pitchFamily="18" charset="0"/>
              </a:rPr>
              <a:t> – User-controlled unique identifiers. </a:t>
            </a:r>
            <a:r>
              <a:rPr lang="en-GB" b="1" i="1" u="sng" dirty="0">
                <a:latin typeface="Garamond" panose="02020404030301010803" pitchFamily="18" charset="0"/>
              </a:rPr>
              <a:t>Who you are</a:t>
            </a:r>
          </a:p>
          <a:p>
            <a:pPr marL="742950" lvl="1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Verifiable Credentials (VCs) </a:t>
            </a:r>
            <a:r>
              <a:rPr lang="en-GB" dirty="0">
                <a:latin typeface="Garamond" panose="02020404030301010803" pitchFamily="18" charset="0"/>
              </a:rPr>
              <a:t>– Tamper-proof digital credentials/documents that makes a cryptographically verifiable claim about the DID subject. </a:t>
            </a:r>
            <a:r>
              <a:rPr lang="en-GB" b="1" i="1" u="sng" dirty="0">
                <a:latin typeface="Garamond" panose="02020404030301010803" pitchFamily="18" charset="0"/>
              </a:rPr>
              <a:t>What you know or own</a:t>
            </a:r>
          </a:p>
          <a:p>
            <a:pPr marL="742950" lvl="1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Digital Wallets</a:t>
            </a:r>
            <a:r>
              <a:rPr lang="en-GB" dirty="0">
                <a:latin typeface="Garamond" panose="02020404030301010803" pitchFamily="18" charset="0"/>
              </a:rPr>
              <a:t> – Secure storage on user devices</a:t>
            </a:r>
          </a:p>
          <a:p>
            <a:pPr marL="742950" lvl="1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Blockchain/Distributed Ledger </a:t>
            </a:r>
            <a:r>
              <a:rPr lang="en-GB" dirty="0">
                <a:latin typeface="Garamond" panose="02020404030301010803" pitchFamily="18" charset="0"/>
              </a:rPr>
              <a:t>– Tamper-resistant, Permanent; no shingle point of failure</a:t>
            </a:r>
          </a:p>
        </p:txBody>
      </p:sp>
    </p:spTree>
    <p:extLst>
      <p:ext uri="{BB962C8B-B14F-4D97-AF65-F5344CB8AC3E}">
        <p14:creationId xmlns:p14="http://schemas.microsoft.com/office/powerpoint/2010/main" val="3122569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4_1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7240" cy="5438160"/>
          </a:xfrm>
          <a:prstGeom prst="rect">
            <a:avLst/>
          </a:prstGeom>
          <a:ln w="0"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-15840" y="6217920"/>
            <a:ext cx="9143280" cy="7106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2"/>
          <p:cNvSpPr/>
          <p:nvPr/>
        </p:nvSpPr>
        <p:spPr>
          <a:xfrm>
            <a:off x="2926080" y="6492240"/>
            <a:ext cx="6126120" cy="370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7" name="Picture 4_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360" cy="642240"/>
          </a:xfrm>
          <a:prstGeom prst="rect">
            <a:avLst/>
          </a:prstGeom>
          <a:ln w="0"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530D60D-151E-4739-AC36-15D51B84AC12}"/>
              </a:ext>
            </a:extLst>
          </p:cNvPr>
          <p:cNvSpPr txBox="1"/>
          <p:nvPr/>
        </p:nvSpPr>
        <p:spPr>
          <a:xfrm>
            <a:off x="631918" y="867423"/>
            <a:ext cx="78477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Garamond" panose="02020404030301010803" pitchFamily="18" charset="0"/>
              </a:rPr>
              <a:t>Decentralized Identity (DID) and Verifiable Credentials (VCs)</a:t>
            </a:r>
            <a:endParaRPr lang="en-KE" sz="3200" b="1" dirty="0">
              <a:latin typeface="Garamond" panose="02020404030301010803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44D567-8039-44D2-ADB3-2A4CC287BD1D}"/>
              </a:ext>
            </a:extLst>
          </p:cNvPr>
          <p:cNvSpPr txBox="1"/>
          <p:nvPr/>
        </p:nvSpPr>
        <p:spPr>
          <a:xfrm>
            <a:off x="1036140" y="2451147"/>
            <a:ext cx="7010400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GB" sz="2400" b="1" dirty="0">
                <a:latin typeface="Garamond" panose="02020404030301010803" pitchFamily="18" charset="0"/>
              </a:rPr>
              <a:t>How It Operates and Principal roles:</a:t>
            </a:r>
            <a:endParaRPr lang="en-GB" sz="2000" b="1" dirty="0">
              <a:latin typeface="Garamond" panose="02020404030301010803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GB" sz="2000" b="1" dirty="0">
                <a:latin typeface="Garamond" panose="02020404030301010803" pitchFamily="18" charset="0"/>
              </a:rPr>
              <a:t>Issuer:</a:t>
            </a:r>
            <a:r>
              <a:rPr lang="en-GB" sz="2000" dirty="0">
                <a:latin typeface="Garamond" panose="02020404030301010803" pitchFamily="18" charset="0"/>
              </a:rPr>
              <a:t> Entity, such as a university, that creates and issues the credentials</a:t>
            </a:r>
          </a:p>
          <a:p>
            <a:pPr marL="800100" lvl="1" indent="-342900">
              <a:buFont typeface="+mj-lt"/>
              <a:buAutoNum type="arabicPeriod"/>
            </a:pPr>
            <a:endParaRPr lang="en-GB" sz="2000" dirty="0">
              <a:latin typeface="Garamond" panose="02020404030301010803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GB" sz="2000" b="1" dirty="0">
                <a:latin typeface="Garamond" panose="02020404030301010803" pitchFamily="18" charset="0"/>
              </a:rPr>
              <a:t>Holders:</a:t>
            </a:r>
            <a:r>
              <a:rPr lang="en-GB" sz="2000" dirty="0">
                <a:latin typeface="Garamond" panose="02020404030301010803" pitchFamily="18" charset="0"/>
              </a:rPr>
              <a:t> The individual who stores the VC securely in their digital identity wallet.</a:t>
            </a:r>
          </a:p>
          <a:p>
            <a:pPr marL="800100" lvl="1" indent="-342900">
              <a:buFont typeface="+mj-lt"/>
              <a:buAutoNum type="arabicPeriod"/>
            </a:pPr>
            <a:endParaRPr lang="en-GB" sz="2000" dirty="0">
              <a:latin typeface="Garamond" panose="02020404030301010803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GB" sz="2000" b="1" dirty="0">
                <a:latin typeface="Garamond" panose="02020404030301010803" pitchFamily="18" charset="0"/>
              </a:rPr>
              <a:t>Verifiers:</a:t>
            </a:r>
            <a:r>
              <a:rPr lang="en-GB" sz="2000" dirty="0">
                <a:latin typeface="Garamond" panose="02020404030301010803" pitchFamily="18" charset="0"/>
              </a:rPr>
              <a:t> Entities, such as an employer or another academic institution, who check the validity of the VC when presented.</a:t>
            </a:r>
          </a:p>
        </p:txBody>
      </p:sp>
    </p:spTree>
    <p:extLst>
      <p:ext uri="{BB962C8B-B14F-4D97-AF65-F5344CB8AC3E}">
        <p14:creationId xmlns:p14="http://schemas.microsoft.com/office/powerpoint/2010/main" val="3733414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1898</TotalTime>
  <Words>1500</Words>
  <Application>Microsoft Office PowerPoint</Application>
  <PresentationFormat>On-screen Show (4:3)</PresentationFormat>
  <Paragraphs>153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Garamond</vt:lpstr>
      <vt:lpstr>Symbol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user</dc:creator>
  <dc:description/>
  <cp:lastModifiedBy>anthony</cp:lastModifiedBy>
  <cp:revision>74</cp:revision>
  <dcterms:created xsi:type="dcterms:W3CDTF">2014-09-16T18:56:59Z</dcterms:created>
  <dcterms:modified xsi:type="dcterms:W3CDTF">2025-10-23T13:19:53Z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false</vt:bool>
  </property>
  <property fmtid="{D5CDD505-2E9C-101B-9397-08002B2CF9AE}" pid="4" name="LinksUpToDate">
    <vt:bool>false</vt:bool>
  </property>
  <property fmtid="{D5CDD505-2E9C-101B-9397-08002B2CF9AE}" pid="5" name="MMClips">
    <vt:i4>0</vt:i4>
  </property>
  <property fmtid="{D5CDD505-2E9C-101B-9397-08002B2CF9AE}" pid="6" name="Notes">
    <vt:i4>0</vt:i4>
  </property>
  <property fmtid="{D5CDD505-2E9C-101B-9397-08002B2CF9AE}" pid="7" name="PresentationFormat">
    <vt:lpwstr>On-screen Show (4:3)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6</vt:i4>
  </property>
</Properties>
</file>